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snapToGrid="0">
      <p:cViewPr varScale="1">
        <p:scale>
          <a:sx n="78" d="100"/>
          <a:sy n="78" d="100"/>
        </p:scale>
        <p:origin x="162" y="12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4BE00E-CE29-453D-9313-12D4E620F56B}"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945AE-E5D9-4299-B930-45119EA6FD38}" type="slidenum">
              <a:rPr lang="en-US" smtClean="0"/>
              <a:t>‹#›</a:t>
            </a:fld>
            <a:endParaRPr lang="en-US"/>
          </a:p>
        </p:txBody>
      </p:sp>
    </p:spTree>
    <p:extLst>
      <p:ext uri="{BB962C8B-B14F-4D97-AF65-F5344CB8AC3E}">
        <p14:creationId xmlns:p14="http://schemas.microsoft.com/office/powerpoint/2010/main" val="17103671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4BE00E-CE29-453D-9313-12D4E620F56B}"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945AE-E5D9-4299-B930-45119EA6FD38}" type="slidenum">
              <a:rPr lang="en-US" smtClean="0"/>
              <a:t>‹#›</a:t>
            </a:fld>
            <a:endParaRPr lang="en-US"/>
          </a:p>
        </p:txBody>
      </p:sp>
    </p:spTree>
    <p:extLst>
      <p:ext uri="{BB962C8B-B14F-4D97-AF65-F5344CB8AC3E}">
        <p14:creationId xmlns:p14="http://schemas.microsoft.com/office/powerpoint/2010/main" val="40993278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4BE00E-CE29-453D-9313-12D4E620F56B}"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945AE-E5D9-4299-B930-45119EA6FD38}" type="slidenum">
              <a:rPr lang="en-US" smtClean="0"/>
              <a:t>‹#›</a:t>
            </a:fld>
            <a:endParaRPr lang="en-US"/>
          </a:p>
        </p:txBody>
      </p:sp>
    </p:spTree>
    <p:extLst>
      <p:ext uri="{BB962C8B-B14F-4D97-AF65-F5344CB8AC3E}">
        <p14:creationId xmlns:p14="http://schemas.microsoft.com/office/powerpoint/2010/main" val="29264677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91199"/>
          </a:xfrm>
        </p:spPr>
        <p:txBody>
          <a:bodyPr>
            <a:noAutofit/>
          </a:bodyPr>
          <a:lstStyle>
            <a:lvl1pPr>
              <a:defRPr sz="6000"/>
            </a:lvl1pPr>
          </a:lstStyle>
          <a:p>
            <a:r>
              <a:rPr lang="en-US" dirty="0" smtClean="0"/>
              <a:t>Click to edit Master title style</a:t>
            </a:r>
            <a:endParaRPr lang="en-US" dirty="0"/>
          </a:p>
        </p:txBody>
      </p:sp>
      <p:sp>
        <p:nvSpPr>
          <p:cNvPr id="3" name="Content Placeholder 2"/>
          <p:cNvSpPr>
            <a:spLocks noGrp="1"/>
          </p:cNvSpPr>
          <p:nvPr>
            <p:ph idx="1"/>
          </p:nvPr>
        </p:nvSpPr>
        <p:spPr>
          <a:xfrm>
            <a:off x="0" y="1591198"/>
            <a:ext cx="9144000" cy="5266801"/>
          </a:xfrm>
        </p:spPr>
        <p:txBody>
          <a:bodyPr>
            <a:normAutofit/>
          </a:bodyPr>
          <a:lstStyle>
            <a:lvl1pPr>
              <a:defRPr sz="3600"/>
            </a:lvl1pPr>
            <a:lvl2pPr>
              <a:defRPr sz="3200"/>
            </a:lvl2pPr>
            <a:lvl3pPr>
              <a:defRPr sz="28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64BE00E-CE29-453D-9313-12D4E620F56B}"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945AE-E5D9-4299-B930-45119EA6FD38}" type="slidenum">
              <a:rPr lang="en-US" smtClean="0"/>
              <a:t>‹#›</a:t>
            </a:fld>
            <a:endParaRPr lang="en-US"/>
          </a:p>
        </p:txBody>
      </p:sp>
    </p:spTree>
    <p:extLst>
      <p:ext uri="{BB962C8B-B14F-4D97-AF65-F5344CB8AC3E}">
        <p14:creationId xmlns:p14="http://schemas.microsoft.com/office/powerpoint/2010/main" val="36477511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4BE00E-CE29-453D-9313-12D4E620F56B}"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945AE-E5D9-4299-B930-45119EA6FD38}" type="slidenum">
              <a:rPr lang="en-US" smtClean="0"/>
              <a:t>‹#›</a:t>
            </a:fld>
            <a:endParaRPr lang="en-US"/>
          </a:p>
        </p:txBody>
      </p:sp>
    </p:spTree>
    <p:extLst>
      <p:ext uri="{BB962C8B-B14F-4D97-AF65-F5344CB8AC3E}">
        <p14:creationId xmlns:p14="http://schemas.microsoft.com/office/powerpoint/2010/main" val="19448040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4BE00E-CE29-453D-9313-12D4E620F56B}"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1945AE-E5D9-4299-B930-45119EA6FD38}" type="slidenum">
              <a:rPr lang="en-US" smtClean="0"/>
              <a:t>‹#›</a:t>
            </a:fld>
            <a:endParaRPr lang="en-US"/>
          </a:p>
        </p:txBody>
      </p:sp>
    </p:spTree>
    <p:extLst>
      <p:ext uri="{BB962C8B-B14F-4D97-AF65-F5344CB8AC3E}">
        <p14:creationId xmlns:p14="http://schemas.microsoft.com/office/powerpoint/2010/main" val="276326774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4BE00E-CE29-453D-9313-12D4E620F56B}" type="datetimeFigureOut">
              <a:rPr lang="en-US" smtClean="0"/>
              <a:t>10/22/2015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1945AE-E5D9-4299-B930-45119EA6FD38}" type="slidenum">
              <a:rPr lang="en-US" smtClean="0"/>
              <a:t>‹#›</a:t>
            </a:fld>
            <a:endParaRPr lang="en-US"/>
          </a:p>
        </p:txBody>
      </p:sp>
    </p:spTree>
    <p:extLst>
      <p:ext uri="{BB962C8B-B14F-4D97-AF65-F5344CB8AC3E}">
        <p14:creationId xmlns:p14="http://schemas.microsoft.com/office/powerpoint/2010/main" val="31767879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4BE00E-CE29-453D-9313-12D4E620F56B}" type="datetimeFigureOut">
              <a:rPr lang="en-US" smtClean="0"/>
              <a:t>10/22/2015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1945AE-E5D9-4299-B930-45119EA6FD38}" type="slidenum">
              <a:rPr lang="en-US" smtClean="0"/>
              <a:t>‹#›</a:t>
            </a:fld>
            <a:endParaRPr lang="en-US"/>
          </a:p>
        </p:txBody>
      </p:sp>
    </p:spTree>
    <p:extLst>
      <p:ext uri="{BB962C8B-B14F-4D97-AF65-F5344CB8AC3E}">
        <p14:creationId xmlns:p14="http://schemas.microsoft.com/office/powerpoint/2010/main" val="14396372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4BE00E-CE29-453D-9313-12D4E620F56B}" type="datetimeFigureOut">
              <a:rPr lang="en-US" smtClean="0"/>
              <a:t>10/22/2015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1945AE-E5D9-4299-B930-45119EA6FD38}" type="slidenum">
              <a:rPr lang="en-US" smtClean="0"/>
              <a:t>‹#›</a:t>
            </a:fld>
            <a:endParaRPr lang="en-US"/>
          </a:p>
        </p:txBody>
      </p:sp>
    </p:spTree>
    <p:extLst>
      <p:ext uri="{BB962C8B-B14F-4D97-AF65-F5344CB8AC3E}">
        <p14:creationId xmlns:p14="http://schemas.microsoft.com/office/powerpoint/2010/main" val="350547675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4BE00E-CE29-453D-9313-12D4E620F56B}"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1945AE-E5D9-4299-B930-45119EA6FD38}" type="slidenum">
              <a:rPr lang="en-US" smtClean="0"/>
              <a:t>‹#›</a:t>
            </a:fld>
            <a:endParaRPr lang="en-US"/>
          </a:p>
        </p:txBody>
      </p:sp>
    </p:spTree>
    <p:extLst>
      <p:ext uri="{BB962C8B-B14F-4D97-AF65-F5344CB8AC3E}">
        <p14:creationId xmlns:p14="http://schemas.microsoft.com/office/powerpoint/2010/main" val="19187489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4BE00E-CE29-453D-9313-12D4E620F56B}"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1945AE-E5D9-4299-B930-45119EA6FD38}" type="slidenum">
              <a:rPr lang="en-US" smtClean="0"/>
              <a:t>‹#›</a:t>
            </a:fld>
            <a:endParaRPr lang="en-US"/>
          </a:p>
        </p:txBody>
      </p:sp>
    </p:spTree>
    <p:extLst>
      <p:ext uri="{BB962C8B-B14F-4D97-AF65-F5344CB8AC3E}">
        <p14:creationId xmlns:p14="http://schemas.microsoft.com/office/powerpoint/2010/main" val="35782336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4BE00E-CE29-453D-9313-12D4E620F56B}" type="datetimeFigureOut">
              <a:rPr lang="en-US" smtClean="0"/>
              <a:t>10/22/2015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1945AE-E5D9-4299-B930-45119EA6FD38}" type="slidenum">
              <a:rPr lang="en-US" smtClean="0"/>
              <a:t>‹#›</a:t>
            </a:fld>
            <a:endParaRPr lang="en-US"/>
          </a:p>
        </p:txBody>
      </p:sp>
    </p:spTree>
    <p:extLst>
      <p:ext uri="{BB962C8B-B14F-4D97-AF65-F5344CB8AC3E}">
        <p14:creationId xmlns:p14="http://schemas.microsoft.com/office/powerpoint/2010/main" val="3383498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9144000" cy="1603829"/>
          </a:xfrm>
        </p:spPr>
        <p:txBody>
          <a:bodyPr>
            <a:normAutofit/>
          </a:bodyPr>
          <a:lstStyle/>
          <a:p>
            <a:r>
              <a:rPr lang="en-US" sz="6000" dirty="0" smtClean="0"/>
              <a:t>Wives – Sirach 25-26</a:t>
            </a:r>
            <a:endParaRPr lang="en-US" sz="6000" dirty="0"/>
          </a:p>
        </p:txBody>
      </p:sp>
      <p:sp>
        <p:nvSpPr>
          <p:cNvPr id="5" name="Content Placeholder 4"/>
          <p:cNvSpPr>
            <a:spLocks noGrp="1"/>
          </p:cNvSpPr>
          <p:nvPr>
            <p:ph idx="1"/>
          </p:nvPr>
        </p:nvSpPr>
        <p:spPr>
          <a:xfrm>
            <a:off x="0" y="1603828"/>
            <a:ext cx="9144000" cy="5254171"/>
          </a:xfrm>
        </p:spPr>
        <p:txBody>
          <a:bodyPr>
            <a:normAutofit/>
          </a:bodyPr>
          <a:lstStyle/>
          <a:p>
            <a:r>
              <a:rPr lang="en-US" sz="3600" dirty="0" smtClean="0"/>
              <a:t>Evil women</a:t>
            </a:r>
          </a:p>
          <a:p>
            <a:pPr lvl="1"/>
            <a:r>
              <a:rPr lang="en-US" sz="3200" dirty="0" smtClean="0"/>
              <a:t>All? Most? Some?</a:t>
            </a:r>
          </a:p>
          <a:p>
            <a:pPr lvl="1"/>
            <a:r>
              <a:rPr lang="en-US" sz="3200" dirty="0" smtClean="0"/>
              <a:t>Origin of evil?</a:t>
            </a:r>
          </a:p>
          <a:p>
            <a:pPr lvl="1"/>
            <a:r>
              <a:rPr lang="en-US" sz="3200" dirty="0" smtClean="0"/>
              <a:t>What makes them evil?</a:t>
            </a:r>
          </a:p>
          <a:p>
            <a:pPr lvl="1"/>
            <a:r>
              <a:rPr lang="en-US" sz="3200" dirty="0" smtClean="0"/>
              <a:t>What to do about it?</a:t>
            </a:r>
          </a:p>
          <a:p>
            <a:r>
              <a:rPr lang="en-US" sz="3600" dirty="0" smtClean="0"/>
              <a:t>Good women</a:t>
            </a:r>
          </a:p>
          <a:p>
            <a:pPr lvl="1"/>
            <a:r>
              <a:rPr lang="en-US" sz="3200" dirty="0" smtClean="0"/>
              <a:t>What makes her good?</a:t>
            </a:r>
          </a:p>
          <a:p>
            <a:r>
              <a:rPr lang="en-US" sz="3600" dirty="0" smtClean="0"/>
              <a:t>Do these attitudes persist today?</a:t>
            </a:r>
            <a:endParaRPr lang="en-US" sz="3600" dirty="0"/>
          </a:p>
        </p:txBody>
      </p:sp>
    </p:spTree>
    <p:extLst>
      <p:ext uri="{BB962C8B-B14F-4D97-AF65-F5344CB8AC3E}">
        <p14:creationId xmlns:p14="http://schemas.microsoft.com/office/powerpoint/2010/main" val="3314909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611086"/>
          </a:xfrm>
        </p:spPr>
        <p:txBody>
          <a:bodyPr>
            <a:normAutofit/>
          </a:bodyPr>
          <a:lstStyle/>
          <a:p>
            <a:r>
              <a:rPr lang="en-US" sz="6000" dirty="0" smtClean="0"/>
              <a:t>Daughters – Sirach 42:9-14</a:t>
            </a:r>
            <a:endParaRPr lang="en-US" sz="6000" dirty="0"/>
          </a:p>
        </p:txBody>
      </p:sp>
      <p:sp>
        <p:nvSpPr>
          <p:cNvPr id="5" name="Content Placeholder 4"/>
          <p:cNvSpPr>
            <a:spLocks noGrp="1"/>
          </p:cNvSpPr>
          <p:nvPr>
            <p:ph idx="1"/>
          </p:nvPr>
        </p:nvSpPr>
        <p:spPr>
          <a:xfrm>
            <a:off x="0" y="1611086"/>
            <a:ext cx="9144000" cy="5246913"/>
          </a:xfrm>
        </p:spPr>
        <p:txBody>
          <a:bodyPr>
            <a:normAutofit/>
          </a:bodyPr>
          <a:lstStyle/>
          <a:p>
            <a:r>
              <a:rPr lang="en-US" sz="3600" dirty="0" smtClean="0"/>
              <a:t>“The birth of a daughter is a loss” (22:3) Why?</a:t>
            </a:r>
          </a:p>
          <a:p>
            <a:r>
              <a:rPr lang="en-US" sz="3600" dirty="0" smtClean="0"/>
              <a:t>What is expected of a good daughter?</a:t>
            </a:r>
          </a:p>
          <a:p>
            <a:r>
              <a:rPr lang="en-US" sz="3600" dirty="0" smtClean="0"/>
              <a:t>What is feared of a bad daughter?</a:t>
            </a:r>
          </a:p>
          <a:p>
            <a:r>
              <a:rPr lang="en-US" sz="3600" dirty="0" smtClean="0"/>
              <a:t>What to do about it?</a:t>
            </a:r>
          </a:p>
          <a:p>
            <a:r>
              <a:rPr lang="en-US" sz="3600" dirty="0" smtClean="0"/>
              <a:t>Do these attitudes persist today?</a:t>
            </a:r>
          </a:p>
          <a:p>
            <a:r>
              <a:rPr lang="en-US" sz="3600" dirty="0" smtClean="0"/>
              <a:t>Why does he care?</a:t>
            </a:r>
            <a:endParaRPr lang="en-US" sz="3600" dirty="0"/>
          </a:p>
        </p:txBody>
      </p:sp>
    </p:spTree>
    <p:extLst>
      <p:ext uri="{BB962C8B-B14F-4D97-AF65-F5344CB8AC3E}">
        <p14:creationId xmlns:p14="http://schemas.microsoft.com/office/powerpoint/2010/main" val="4010024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9144000" cy="1611086"/>
          </a:xfrm>
        </p:spPr>
        <p:txBody>
          <a:bodyPr>
            <a:normAutofit/>
          </a:bodyPr>
          <a:lstStyle/>
          <a:p>
            <a:r>
              <a:rPr lang="en-US" sz="4800" dirty="0" smtClean="0"/>
              <a:t>Honor and shame as a larger system</a:t>
            </a:r>
            <a:endParaRPr lang="en-US" sz="4800" dirty="0"/>
          </a:p>
        </p:txBody>
      </p:sp>
      <p:sp>
        <p:nvSpPr>
          <p:cNvPr id="5" name="Content Placeholder 4"/>
          <p:cNvSpPr>
            <a:spLocks noGrp="1"/>
          </p:cNvSpPr>
          <p:nvPr>
            <p:ph idx="1"/>
          </p:nvPr>
        </p:nvSpPr>
        <p:spPr>
          <a:xfrm>
            <a:off x="0" y="1611087"/>
            <a:ext cx="9144000" cy="5246913"/>
          </a:xfrm>
        </p:spPr>
        <p:txBody>
          <a:bodyPr>
            <a:noAutofit/>
          </a:bodyPr>
          <a:lstStyle/>
          <a:p>
            <a:r>
              <a:rPr lang="en-US" sz="3200" dirty="0" smtClean="0"/>
              <a:t>A man’s ability to be “in control” in his profession is measured by his control of his women</a:t>
            </a:r>
          </a:p>
          <a:p>
            <a:r>
              <a:rPr lang="en-US" sz="3200" dirty="0" smtClean="0"/>
              <a:t>Women as status symbols, possessions, measures of success</a:t>
            </a:r>
          </a:p>
          <a:p>
            <a:r>
              <a:rPr lang="en-US" sz="3200" dirty="0" smtClean="0"/>
              <a:t>Ben </a:t>
            </a:r>
            <a:r>
              <a:rPr lang="en-US" sz="3200" dirty="0" err="1" smtClean="0"/>
              <a:t>Sira’s</a:t>
            </a:r>
            <a:r>
              <a:rPr lang="en-US" sz="3200" dirty="0" smtClean="0"/>
              <a:t> profession depends on his reputation</a:t>
            </a:r>
          </a:p>
          <a:p>
            <a:r>
              <a:rPr lang="en-US" sz="3200" dirty="0" smtClean="0"/>
              <a:t>Other passages illustrating fear of shame </a:t>
            </a:r>
          </a:p>
          <a:p>
            <a:r>
              <a:rPr lang="en-US" sz="3200" dirty="0" smtClean="0"/>
              <a:t>Even by the standards of his own day Ben </a:t>
            </a:r>
            <a:r>
              <a:rPr lang="en-US" sz="3200" dirty="0" err="1" smtClean="0"/>
              <a:t>Sira</a:t>
            </a:r>
            <a:r>
              <a:rPr lang="en-US" sz="3200" dirty="0" smtClean="0"/>
              <a:t> is extreme</a:t>
            </a:r>
            <a:endParaRPr lang="en-US" sz="3200" dirty="0"/>
          </a:p>
        </p:txBody>
      </p:sp>
    </p:spTree>
    <p:extLst>
      <p:ext uri="{BB962C8B-B14F-4D97-AF65-F5344CB8AC3E}">
        <p14:creationId xmlns:p14="http://schemas.microsoft.com/office/powerpoint/2010/main" val="3851674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Wisdom personified as a woman</a:t>
            </a:r>
            <a:endParaRPr lang="en-US" dirty="0"/>
          </a:p>
        </p:txBody>
      </p:sp>
      <p:sp>
        <p:nvSpPr>
          <p:cNvPr id="3" name="Content Placeholder 2"/>
          <p:cNvSpPr>
            <a:spLocks noGrp="1"/>
          </p:cNvSpPr>
          <p:nvPr>
            <p:ph idx="1"/>
          </p:nvPr>
        </p:nvSpPr>
        <p:spPr/>
        <p:txBody>
          <a:bodyPr/>
          <a:lstStyle/>
          <a:p>
            <a:r>
              <a:rPr lang="en-US" dirty="0" smtClean="0"/>
              <a:t>Inherited from Proverbs</a:t>
            </a:r>
          </a:p>
          <a:p>
            <a:pPr lvl="1"/>
            <a:r>
              <a:rPr lang="en-US" dirty="0" smtClean="0"/>
              <a:t>More than just a metaphor (hypostasis)</a:t>
            </a:r>
          </a:p>
          <a:p>
            <a:pPr lvl="1"/>
            <a:r>
              <a:rPr lang="en-US" dirty="0" smtClean="0"/>
              <a:t>Feminine</a:t>
            </a:r>
          </a:p>
          <a:p>
            <a:pPr lvl="1"/>
            <a:r>
              <a:rPr lang="en-US" dirty="0" smtClean="0"/>
              <a:t>God’s first-born </a:t>
            </a:r>
          </a:p>
          <a:p>
            <a:pPr lvl="1"/>
            <a:r>
              <a:rPr lang="en-US" dirty="0" smtClean="0"/>
              <a:t>Instrument of creation</a:t>
            </a:r>
          </a:p>
          <a:p>
            <a:r>
              <a:rPr lang="en-US" dirty="0" smtClean="0"/>
              <a:t>Sirach 1, wisdom as divine hypostasis </a:t>
            </a:r>
          </a:p>
          <a:p>
            <a:r>
              <a:rPr lang="en-US" dirty="0" smtClean="0"/>
              <a:t>Sirach 24, Torah as divine hypostasis</a:t>
            </a:r>
            <a:endParaRPr lang="en-US" dirty="0"/>
          </a:p>
        </p:txBody>
      </p:sp>
    </p:spTree>
    <p:extLst>
      <p:ext uri="{BB962C8B-B14F-4D97-AF65-F5344CB8AC3E}">
        <p14:creationId xmlns:p14="http://schemas.microsoft.com/office/powerpoint/2010/main" val="1706299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wisdom found?</a:t>
            </a:r>
            <a:endParaRPr lang="en-US" dirty="0"/>
          </a:p>
        </p:txBody>
      </p:sp>
      <p:sp>
        <p:nvSpPr>
          <p:cNvPr id="3" name="Content Placeholder 2"/>
          <p:cNvSpPr>
            <a:spLocks noGrp="1"/>
          </p:cNvSpPr>
          <p:nvPr>
            <p:ph idx="1"/>
          </p:nvPr>
        </p:nvSpPr>
        <p:spPr/>
        <p:txBody>
          <a:bodyPr/>
          <a:lstStyle/>
          <a:p>
            <a:r>
              <a:rPr lang="en-US" dirty="0" smtClean="0"/>
              <a:t>Learned wisdom – God “gives” wisdom in indirect ways, mostly gained by memorizing the sayings of ancestors and observing creation</a:t>
            </a:r>
          </a:p>
          <a:p>
            <a:r>
              <a:rPr lang="en-US" dirty="0" smtClean="0"/>
              <a:t>Revealed wisdom – God reveals wisdom directly in sudden mystical visions</a:t>
            </a:r>
          </a:p>
          <a:p>
            <a:r>
              <a:rPr lang="en-US" dirty="0" smtClean="0"/>
              <a:t>Social locations</a:t>
            </a:r>
            <a:endParaRPr lang="en-US" dirty="0"/>
          </a:p>
        </p:txBody>
      </p:sp>
    </p:spTree>
    <p:extLst>
      <p:ext uri="{BB962C8B-B14F-4D97-AF65-F5344CB8AC3E}">
        <p14:creationId xmlns:p14="http://schemas.microsoft.com/office/powerpoint/2010/main" val="2446306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normAutofit/>
          </a:bodyPr>
          <a:lstStyle/>
          <a:p>
            <a:r>
              <a:rPr lang="en-US" sz="3200" dirty="0"/>
              <a:t>Non-scholarly usage: the Apocalypse of John ⇒</a:t>
            </a:r>
            <a:r>
              <a:rPr lang="en-US" sz="3200" dirty="0" smtClean="0"/>
              <a:t> </a:t>
            </a:r>
            <a:r>
              <a:rPr lang="en-US" sz="3200" dirty="0"/>
              <a:t>the Apocalypse ⇒</a:t>
            </a:r>
            <a:r>
              <a:rPr lang="en-US" sz="3200" dirty="0" smtClean="0"/>
              <a:t> </a:t>
            </a:r>
            <a:r>
              <a:rPr lang="en-US" sz="3200" dirty="0"/>
              <a:t>the event (end of the world) or imagery (dark, bizarre) memorable from the Apocalypse of John </a:t>
            </a:r>
          </a:p>
          <a:p>
            <a:r>
              <a:rPr lang="en-US" sz="3200" dirty="0"/>
              <a:t>Apocalypse: (noun) a type of literature </a:t>
            </a:r>
          </a:p>
          <a:p>
            <a:r>
              <a:rPr lang="en-US" sz="3200" dirty="0"/>
              <a:t>Apocalyptic: (adjective) characteristic of apocalypses</a:t>
            </a:r>
          </a:p>
          <a:p>
            <a:r>
              <a:rPr lang="en-US" sz="3200" dirty="0"/>
              <a:t>Apocalypticism: (noun) a </a:t>
            </a:r>
            <a:r>
              <a:rPr lang="en-US" sz="3200" dirty="0" err="1"/>
              <a:t>religio</a:t>
            </a:r>
            <a:r>
              <a:rPr lang="en-US" sz="3200" dirty="0"/>
              <a:t>-social movement based on beliefs characteristic of apocalypses </a:t>
            </a:r>
          </a:p>
        </p:txBody>
      </p:sp>
    </p:spTree>
    <p:extLst>
      <p:ext uri="{BB962C8B-B14F-4D97-AF65-F5344CB8AC3E}">
        <p14:creationId xmlns:p14="http://schemas.microsoft.com/office/powerpoint/2010/main" val="876929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The literary genre “apocalypse”</a:t>
            </a:r>
            <a:endParaRPr lang="en-US" sz="4800" dirty="0"/>
          </a:p>
        </p:txBody>
      </p:sp>
      <p:sp>
        <p:nvSpPr>
          <p:cNvPr id="3" name="Content Placeholder 2"/>
          <p:cNvSpPr>
            <a:spLocks noGrp="1"/>
          </p:cNvSpPr>
          <p:nvPr>
            <p:ph idx="1"/>
          </p:nvPr>
        </p:nvSpPr>
        <p:spPr/>
        <p:txBody>
          <a:bodyPr>
            <a:normAutofit/>
          </a:bodyPr>
          <a:lstStyle/>
          <a:p>
            <a:r>
              <a:rPr lang="en-US" sz="3200" dirty="0"/>
              <a:t>“Apocalypse” is a genre of revelatory literature with a narrative framework, </a:t>
            </a:r>
          </a:p>
          <a:p>
            <a:r>
              <a:rPr lang="en-US" sz="3200" dirty="0"/>
              <a:t>in which a </a:t>
            </a:r>
            <a:r>
              <a:rPr lang="en-US" sz="3200" u="sng" dirty="0"/>
              <a:t>revelation</a:t>
            </a:r>
            <a:r>
              <a:rPr lang="en-US" sz="3200" dirty="0"/>
              <a:t> is mediated by an otherworldly being to a human recipient, disclosing a transcendent reality which is both </a:t>
            </a:r>
          </a:p>
          <a:p>
            <a:r>
              <a:rPr lang="en-US" sz="3200" u="sng" dirty="0"/>
              <a:t>temporal</a:t>
            </a:r>
            <a:r>
              <a:rPr lang="en-US" sz="3200" dirty="0"/>
              <a:t>, insofar as it envisages eschatological salvation, and </a:t>
            </a:r>
          </a:p>
          <a:p>
            <a:r>
              <a:rPr lang="en-US" sz="3200" u="sng" dirty="0"/>
              <a:t>spatial</a:t>
            </a:r>
            <a:r>
              <a:rPr lang="en-US" sz="3200" dirty="0"/>
              <a:t> insofar as it involves another, supernatural world. (from </a:t>
            </a:r>
            <a:r>
              <a:rPr lang="en-US" sz="3200" i="1" dirty="0" err="1"/>
              <a:t>Semeia</a:t>
            </a:r>
            <a:r>
              <a:rPr lang="en-US" sz="3200" dirty="0"/>
              <a:t> 14, 1979)</a:t>
            </a:r>
            <a:endParaRPr lang="en-US" sz="3200" dirty="0"/>
          </a:p>
        </p:txBody>
      </p:sp>
    </p:spTree>
    <p:extLst>
      <p:ext uri="{BB962C8B-B14F-4D97-AF65-F5344CB8AC3E}">
        <p14:creationId xmlns:p14="http://schemas.microsoft.com/office/powerpoint/2010/main" val="2245764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apocalyptic worldview</a:t>
            </a:r>
            <a:endParaRPr lang="en-US" dirty="0"/>
          </a:p>
        </p:txBody>
      </p:sp>
      <p:sp>
        <p:nvSpPr>
          <p:cNvPr id="3" name="Content Placeholder 2"/>
          <p:cNvSpPr>
            <a:spLocks noGrp="1"/>
          </p:cNvSpPr>
          <p:nvPr>
            <p:ph idx="1"/>
          </p:nvPr>
        </p:nvSpPr>
        <p:spPr/>
        <p:txBody>
          <a:bodyPr>
            <a:normAutofit/>
          </a:bodyPr>
          <a:lstStyle/>
          <a:p>
            <a:r>
              <a:rPr lang="en-US" sz="2400" dirty="0"/>
              <a:t>The set of ideas typically implicit in the use of the literary </a:t>
            </a:r>
            <a:r>
              <a:rPr lang="en-US" sz="2400" dirty="0" smtClean="0"/>
              <a:t>genre</a:t>
            </a:r>
            <a:endParaRPr lang="en-US" sz="2400" dirty="0"/>
          </a:p>
          <a:p>
            <a:r>
              <a:rPr lang="en-US" sz="2400" dirty="0"/>
              <a:t>Revelation: in order to understand the visible realm one must seek secret knowledge from heaven. Seen from a bird’s-eye (heaven’s-eye) perspective, the visible, present world looks different.</a:t>
            </a:r>
          </a:p>
          <a:p>
            <a:r>
              <a:rPr lang="en-US" sz="2400" dirty="0"/>
              <a:t>Spatial axis: the visible world is determined by the actions of invisible agents (angels, demons). Besides the visible world, there are invisible places of reward and punishment (heaven and hell).</a:t>
            </a:r>
          </a:p>
          <a:p>
            <a:r>
              <a:rPr lang="en-US" sz="2400" dirty="0"/>
              <a:t>Temporal axis: the present world will soon be overturned. The broad pattern of history has been an exponential decline, but God will soon (at an appointed time) intervene to restore or replace the entire cosmos.</a:t>
            </a:r>
            <a:endParaRPr lang="en-US" sz="2400" dirty="0"/>
          </a:p>
        </p:txBody>
      </p:sp>
    </p:spTree>
    <p:extLst>
      <p:ext uri="{BB962C8B-B14F-4D97-AF65-F5344CB8AC3E}">
        <p14:creationId xmlns:p14="http://schemas.microsoft.com/office/powerpoint/2010/main" val="369745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History of scholarship on the relationship between wisdom and apocalypticism</a:t>
            </a:r>
            <a:endParaRPr lang="en-US" sz="4000" dirty="0"/>
          </a:p>
        </p:txBody>
      </p:sp>
      <p:sp>
        <p:nvSpPr>
          <p:cNvPr id="3" name="Content Placeholder 2"/>
          <p:cNvSpPr>
            <a:spLocks noGrp="1"/>
          </p:cNvSpPr>
          <p:nvPr>
            <p:ph idx="1"/>
          </p:nvPr>
        </p:nvSpPr>
        <p:spPr/>
        <p:txBody>
          <a:bodyPr>
            <a:normAutofit/>
          </a:bodyPr>
          <a:lstStyle/>
          <a:p>
            <a:r>
              <a:rPr lang="en-US" sz="2400" dirty="0"/>
              <a:t>Inherently in tension – rejected. The Dead Sea Scrolls and the historical Jesus seem to be able to combine them.</a:t>
            </a:r>
          </a:p>
          <a:p>
            <a:r>
              <a:rPr lang="en-US" sz="2400" dirty="0"/>
              <a:t>Apocalypticism grew out of prophecy </a:t>
            </a:r>
          </a:p>
          <a:p>
            <a:r>
              <a:rPr lang="en-US" sz="2400" dirty="0" smtClean="0"/>
              <a:t>Apocalypticism </a:t>
            </a:r>
            <a:r>
              <a:rPr lang="en-US" sz="2400" dirty="0"/>
              <a:t>grew out of wisdom traditions</a:t>
            </a:r>
          </a:p>
          <a:p>
            <a:r>
              <a:rPr lang="en-US" sz="2400" dirty="0" smtClean="0"/>
              <a:t>Apocalypticism </a:t>
            </a:r>
            <a:r>
              <a:rPr lang="en-US" sz="2400" dirty="0"/>
              <a:t>was always within the broader category of wisdom traditions</a:t>
            </a:r>
          </a:p>
          <a:p>
            <a:pPr lvl="1"/>
            <a:r>
              <a:rPr lang="en-US" sz="2400" dirty="0"/>
              <a:t>Wisdom sayings</a:t>
            </a:r>
          </a:p>
          <a:p>
            <a:pPr lvl="1"/>
            <a:r>
              <a:rPr lang="en-US" sz="2400" dirty="0"/>
              <a:t>Theological wisdom (e.g., theodicy)</a:t>
            </a:r>
          </a:p>
          <a:p>
            <a:pPr lvl="1"/>
            <a:r>
              <a:rPr lang="en-US" sz="2400" dirty="0"/>
              <a:t>Nature wisdom</a:t>
            </a:r>
          </a:p>
          <a:p>
            <a:pPr lvl="1"/>
            <a:r>
              <a:rPr lang="en-US" sz="2400" dirty="0"/>
              <a:t>Mantic wisdom</a:t>
            </a:r>
          </a:p>
          <a:p>
            <a:pPr lvl="1"/>
            <a:r>
              <a:rPr lang="en-US" sz="2400" dirty="0"/>
              <a:t>Higher wisdom through revelation</a:t>
            </a:r>
          </a:p>
          <a:p>
            <a:r>
              <a:rPr lang="en-US" sz="2400" dirty="0" smtClean="0"/>
              <a:t>Apocalypticism </a:t>
            </a:r>
            <a:r>
              <a:rPr lang="en-US" sz="2400" dirty="0"/>
              <a:t>developed independently and was later combined with wisdom and prophecy </a:t>
            </a:r>
            <a:endParaRPr lang="en-US" sz="2400" dirty="0"/>
          </a:p>
        </p:txBody>
      </p:sp>
    </p:spTree>
    <p:extLst>
      <p:ext uri="{BB962C8B-B14F-4D97-AF65-F5344CB8AC3E}">
        <p14:creationId xmlns:p14="http://schemas.microsoft.com/office/powerpoint/2010/main" val="877896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573</Words>
  <Application>Microsoft Office PowerPoint</Application>
  <PresentationFormat>On-screen Show (4:3)</PresentationFormat>
  <Paragraphs>60</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Candara</vt:lpstr>
      <vt:lpstr>Office Theme</vt:lpstr>
      <vt:lpstr>Wives – Sirach 25-26</vt:lpstr>
      <vt:lpstr>Daughters – Sirach 42:9-14</vt:lpstr>
      <vt:lpstr>Honor and shame as a larger system</vt:lpstr>
      <vt:lpstr>Wisdom personified as a woman</vt:lpstr>
      <vt:lpstr>Where is wisdom found?</vt:lpstr>
      <vt:lpstr>Terminology</vt:lpstr>
      <vt:lpstr>The literary genre “apocalypse”</vt:lpstr>
      <vt:lpstr>The apocalyptic worldview</vt:lpstr>
      <vt:lpstr>History of scholarship on the relationship between wisdom and apocalypticism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 Sira, Women and Revealed Wisdom</dc:title>
  <dc:creator>Todd Hanneken</dc:creator>
  <cp:lastModifiedBy>Todd Hanneken</cp:lastModifiedBy>
  <cp:revision>9</cp:revision>
  <dcterms:created xsi:type="dcterms:W3CDTF">2015-10-22T17:07:35Z</dcterms:created>
  <dcterms:modified xsi:type="dcterms:W3CDTF">2015-10-22T17:53:24Z</dcterms:modified>
</cp:coreProperties>
</file>